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97" r:id="rId4"/>
    <p:sldId id="311" r:id="rId5"/>
    <p:sldId id="312" r:id="rId6"/>
    <p:sldId id="313" r:id="rId7"/>
    <p:sldId id="306" r:id="rId8"/>
    <p:sldId id="298" r:id="rId9"/>
    <p:sldId id="317" r:id="rId10"/>
    <p:sldId id="314" r:id="rId11"/>
    <p:sldId id="315" r:id="rId12"/>
    <p:sldId id="303" r:id="rId13"/>
    <p:sldId id="30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81197" autoAdjust="0"/>
  </p:normalViewPr>
  <p:slideViewPr>
    <p:cSldViewPr>
      <p:cViewPr>
        <p:scale>
          <a:sx n="125" d="100"/>
          <a:sy n="125" d="100"/>
        </p:scale>
        <p:origin x="-1264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279C9-4C94-450B-A374-87466F54EEEB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3C57-684D-4086-ADF9-DE2DA37B54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7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35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22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96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91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5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25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19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3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93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97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3C57-684D-4086-ADF9-DE2DA37B546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83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5260-3B5F-4BA7-B74E-964E4C0A1027}" type="datetimeFigureOut">
              <a:rPr lang="zh-TW" altLang="en-US" smtClean="0"/>
              <a:pPr/>
              <a:t>3/7/11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68CA-B889-4182-B354-3A7FC1277A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instekdigital.com/id/camera_lis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ftp://ftp.instekdigital.com" TargetMode="External"/><Relationship Id="rId5" Type="http://schemas.openxmlformats.org/officeDocument/2006/relationships/hyperlink" Target="mailto:veracity@instekdigita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18448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Basic Setup Training</a:t>
            </a:r>
            <a:endParaRPr lang="zh-TW" alt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" y="116632"/>
            <a:ext cx="34563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186" y="44624"/>
            <a:ext cx="167280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93" y="1856151"/>
            <a:ext cx="8303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/>
              <a:t>Right-click on the </a:t>
            </a:r>
            <a:r>
              <a:rPr lang="en-US" dirty="0" smtClean="0"/>
              <a:t>recorder (labeled </a:t>
            </a:r>
            <a:r>
              <a:rPr lang="en-US" dirty="0"/>
              <a:t>by its IP </a:t>
            </a:r>
            <a:r>
              <a:rPr lang="en-US" dirty="0" smtClean="0"/>
              <a:t>address)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camera tree panel and click </a:t>
            </a:r>
            <a:r>
              <a:rPr lang="en-US" b="1" dirty="0" smtClean="0"/>
              <a:t>Video Recorder</a:t>
            </a:r>
            <a:br>
              <a:rPr lang="en-US" b="1" dirty="0" smtClean="0"/>
            </a:br>
            <a:r>
              <a:rPr lang="en-US" b="1" dirty="0" smtClean="0"/>
              <a:t>Setup</a:t>
            </a:r>
            <a:r>
              <a:rPr lang="en-US" dirty="0"/>
              <a:t>. When asked to login </a:t>
            </a:r>
            <a:r>
              <a:rPr lang="en-US" dirty="0" smtClean="0"/>
              <a:t>the default </a:t>
            </a:r>
            <a:r>
              <a:rPr lang="en-US" dirty="0"/>
              <a:t>username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b="1" dirty="0"/>
              <a:t>admin </a:t>
            </a:r>
            <a:r>
              <a:rPr lang="en-US" dirty="0"/>
              <a:t>and the password </a:t>
            </a:r>
            <a:r>
              <a:rPr lang="en-US" dirty="0" smtClean="0"/>
              <a:t>is </a:t>
            </a:r>
            <a:r>
              <a:rPr lang="en-US" b="1" dirty="0" smtClean="0"/>
              <a:t>id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/>
              <a:t>Click the </a:t>
            </a:r>
            <a:r>
              <a:rPr lang="en-US" b="1" dirty="0"/>
              <a:t>Camera Setup </a:t>
            </a:r>
            <a:r>
              <a:rPr lang="en-US" dirty="0"/>
              <a:t>tab</a:t>
            </a:r>
            <a:r>
              <a:rPr lang="en-US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980728"/>
            <a:ext cx="275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SETTING </a:t>
            </a:r>
            <a:r>
              <a:rPr lang="en-US" b="1" dirty="0" smtClean="0"/>
              <a:t>UP THE </a:t>
            </a:r>
            <a:r>
              <a:rPr lang="en-US" b="1" dirty="0" smtClean="0"/>
              <a:t>CAMERAS</a:t>
            </a:r>
            <a:endParaRPr lang="en-US" dirty="0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924944"/>
            <a:ext cx="3492252" cy="18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93" y="1856151"/>
            <a:ext cx="83035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Click </a:t>
            </a:r>
            <a:r>
              <a:rPr lang="en-US" b="1" dirty="0"/>
              <a:t>Camera Setup Basic </a:t>
            </a:r>
            <a:r>
              <a:rPr lang="en-US" dirty="0"/>
              <a:t>tab. </a:t>
            </a:r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Active</a:t>
            </a:r>
            <a:r>
              <a:rPr lang="en-US" dirty="0" smtClean="0"/>
              <a:t> box </a:t>
            </a:r>
            <a:r>
              <a:rPr lang="en-US" dirty="0"/>
              <a:t>next to the camera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name(s</a:t>
            </a:r>
            <a:r>
              <a:rPr lang="en-US" dirty="0"/>
              <a:t>) to enable </a:t>
            </a:r>
            <a:r>
              <a:rPr lang="en-US" dirty="0" smtClean="0"/>
              <a:t>the camera</a:t>
            </a:r>
            <a:r>
              <a:rPr lang="en-US" dirty="0"/>
              <a:t>. </a:t>
            </a:r>
            <a:r>
              <a:rPr lang="en-US" dirty="0" smtClean="0"/>
              <a:t>Analog</a:t>
            </a:r>
            <a:br>
              <a:rPr lang="en-US" dirty="0" smtClean="0"/>
            </a:br>
            <a:r>
              <a:rPr lang="en-US" dirty="0" smtClean="0"/>
              <a:t>cameras </a:t>
            </a:r>
            <a:r>
              <a:rPr lang="en-US" dirty="0"/>
              <a:t>can be setup on </a:t>
            </a:r>
            <a:r>
              <a:rPr lang="en-US" dirty="0" smtClean="0"/>
              <a:t>the top </a:t>
            </a:r>
            <a:r>
              <a:rPr lang="en-US" dirty="0"/>
              <a:t>part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window and the IP cameras </a:t>
            </a:r>
            <a:r>
              <a:rPr lang="en-US" dirty="0" smtClean="0"/>
              <a:t>can be </a:t>
            </a:r>
            <a:br>
              <a:rPr lang="en-US" dirty="0" smtClean="0"/>
            </a:br>
            <a:r>
              <a:rPr lang="en-US" dirty="0" smtClean="0"/>
              <a:t>setup </a:t>
            </a:r>
            <a:r>
              <a:rPr lang="en-US" dirty="0"/>
              <a:t>on the bottom part of the </a:t>
            </a:r>
            <a:r>
              <a:rPr lang="en-US" dirty="0" smtClean="0"/>
              <a:t>window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can also change the camera name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clicking </a:t>
            </a:r>
            <a:r>
              <a:rPr lang="en-US" dirty="0"/>
              <a:t>on the camera name row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pt-BR" dirty="0" smtClean="0"/>
              <a:t>camera</a:t>
            </a:r>
            <a:r>
              <a:rPr lang="pt-BR" dirty="0"/>
              <a:t>, such as “Cam-01”,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dirty="0"/>
              <a:t>Cam-02</a:t>
            </a:r>
            <a:r>
              <a:rPr lang="pt-BR" dirty="0" smtClean="0"/>
              <a:t>”.</a:t>
            </a:r>
          </a:p>
          <a:p>
            <a:endParaRPr lang="pt-BR" dirty="0"/>
          </a:p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/>
              <a:t>For setting up IP cameras, </a:t>
            </a:r>
            <a:r>
              <a:rPr lang="en-US" dirty="0" smtClean="0"/>
              <a:t>refer to the next page.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Before </a:t>
            </a:r>
            <a:r>
              <a:rPr lang="en-US" dirty="0"/>
              <a:t>continuing, you must configure </a:t>
            </a:r>
            <a:r>
              <a:rPr lang="en-US" dirty="0" smtClean="0"/>
              <a:t>the IP </a:t>
            </a:r>
            <a:r>
              <a:rPr lang="en-US" dirty="0"/>
              <a:t>address of each camera to ensure it is in </a:t>
            </a:r>
            <a:r>
              <a:rPr lang="en-US" dirty="0" smtClean="0"/>
              <a:t>the same </a:t>
            </a:r>
            <a:r>
              <a:rPr lang="en-US" dirty="0"/>
              <a:t>network segment as the </a:t>
            </a:r>
            <a:r>
              <a:rPr lang="en-US" dirty="0" smtClean="0"/>
              <a:t>recorder. </a:t>
            </a:r>
            <a:r>
              <a:rPr lang="en-US" dirty="0"/>
              <a:t>Refer to </a:t>
            </a:r>
            <a:r>
              <a:rPr lang="en-US" dirty="0" smtClean="0"/>
              <a:t>your camera’s </a:t>
            </a:r>
            <a:r>
              <a:rPr lang="en-US" dirty="0"/>
              <a:t>user manual for more information </a:t>
            </a:r>
            <a:r>
              <a:rPr lang="en-US" dirty="0" smtClean="0"/>
              <a:t>on how </a:t>
            </a:r>
            <a:r>
              <a:rPr lang="en-US" dirty="0"/>
              <a:t>to do this.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052736"/>
            <a:ext cx="286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SETTING </a:t>
            </a:r>
            <a:r>
              <a:rPr lang="en-US" b="1" dirty="0" smtClean="0"/>
              <a:t>UP THE CAMERAS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42" y="1890596"/>
            <a:ext cx="4590134" cy="290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3954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980728"/>
            <a:ext cx="2565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SETTING </a:t>
            </a:r>
            <a:r>
              <a:rPr lang="en-US" b="1" dirty="0" smtClean="0"/>
              <a:t>UP </a:t>
            </a:r>
            <a:r>
              <a:rPr lang="en-US" b="1" dirty="0" smtClean="0"/>
              <a:t>IP CAMERAS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6" y="1844824"/>
            <a:ext cx="85915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254" y="4482462"/>
            <a:ext cx="8598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e.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IP Camera</a:t>
            </a:r>
            <a:r>
              <a:rPr lang="en-US" dirty="0"/>
              <a:t> table, type </a:t>
            </a:r>
            <a:r>
              <a:rPr lang="en-US" dirty="0" smtClean="0"/>
              <a:t>in a </a:t>
            </a:r>
            <a:r>
              <a:rPr lang="en-US" dirty="0" smtClean="0"/>
              <a:t>descriptive </a:t>
            </a:r>
            <a:r>
              <a:rPr lang="en-US" b="1" dirty="0" smtClean="0"/>
              <a:t>Camera </a:t>
            </a:r>
            <a:r>
              <a:rPr lang="en-US" b="1" dirty="0"/>
              <a:t>Name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f. Select </a:t>
            </a:r>
            <a:r>
              <a:rPr lang="en-US" dirty="0"/>
              <a:t>the </a:t>
            </a:r>
            <a:r>
              <a:rPr lang="en-US" dirty="0" smtClean="0"/>
              <a:t>appropriate </a:t>
            </a:r>
            <a:r>
              <a:rPr lang="en-US" b="1" dirty="0" smtClean="0"/>
              <a:t>Camera </a:t>
            </a:r>
            <a:r>
              <a:rPr lang="en-US" b="1" dirty="0"/>
              <a:t>Type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g. Type </a:t>
            </a:r>
            <a:r>
              <a:rPr lang="en-US" dirty="0"/>
              <a:t>the </a:t>
            </a:r>
            <a:r>
              <a:rPr lang="en-US" b="1" dirty="0"/>
              <a:t>IP Address </a:t>
            </a:r>
            <a:r>
              <a:rPr lang="en-US" dirty="0"/>
              <a:t>of the IP cameras. </a:t>
            </a:r>
            <a:r>
              <a:rPr lang="en-US" dirty="0" smtClean="0"/>
              <a:t>Domain names </a:t>
            </a:r>
            <a:r>
              <a:rPr lang="en-US" dirty="0"/>
              <a:t>are supported if available on the</a:t>
            </a:r>
          </a:p>
          <a:p>
            <a:r>
              <a:rPr lang="en-US" dirty="0"/>
              <a:t>surveillance network.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411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764704"/>
            <a:ext cx="391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SETTING </a:t>
            </a:r>
            <a:r>
              <a:rPr lang="en-US" b="1" dirty="0" smtClean="0"/>
              <a:t>UP </a:t>
            </a:r>
            <a:r>
              <a:rPr lang="en-US" b="1" dirty="0" smtClean="0"/>
              <a:t>IP</a:t>
            </a:r>
            <a:r>
              <a:rPr lang="en-US" b="1" dirty="0" smtClean="0"/>
              <a:t> CAMERAS (Continued…)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528" y="1196752"/>
            <a:ext cx="8495376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h. The </a:t>
            </a:r>
            <a:r>
              <a:rPr lang="en-US" b="1" dirty="0"/>
              <a:t>Port number </a:t>
            </a:r>
            <a:r>
              <a:rPr lang="en-US" dirty="0"/>
              <a:t>is dependent on the IP </a:t>
            </a:r>
            <a:r>
              <a:rPr lang="en-US" dirty="0" smtClean="0"/>
              <a:t>camera. </a:t>
            </a:r>
            <a:r>
              <a:rPr lang="en-US" b="1" dirty="0" err="1" smtClean="0"/>
              <a:t>Ch</a:t>
            </a:r>
            <a:r>
              <a:rPr lang="en-US" dirty="0" smtClean="0"/>
              <a:t> </a:t>
            </a:r>
            <a:r>
              <a:rPr lang="en-US" dirty="0"/>
              <a:t>refers to the channel number of the </a:t>
            </a:r>
            <a:r>
              <a:rPr lang="en-US" dirty="0" smtClean="0"/>
              <a:t>video server</a:t>
            </a:r>
            <a:r>
              <a:rPr lang="en-US" dirty="0"/>
              <a:t>. See the IP camera or video server </a:t>
            </a:r>
            <a:r>
              <a:rPr lang="en-US" dirty="0" smtClean="0"/>
              <a:t>manual </a:t>
            </a:r>
            <a:r>
              <a:rPr lang="en-US" dirty="0" smtClean="0"/>
              <a:t>for </a:t>
            </a:r>
            <a:r>
              <a:rPr lang="en-US" dirty="0"/>
              <a:t>additional information.</a:t>
            </a:r>
          </a:p>
          <a:p>
            <a:endParaRPr lang="en-US" dirty="0" smtClean="0"/>
          </a:p>
          <a:p>
            <a:r>
              <a:rPr lang="en-US" dirty="0" smtClean="0"/>
              <a:t>i. The </a:t>
            </a:r>
            <a:r>
              <a:rPr lang="en-US" b="1" dirty="0"/>
              <a:t>Login</a:t>
            </a:r>
            <a:r>
              <a:rPr lang="en-US" dirty="0"/>
              <a:t> option is used to access the </a:t>
            </a:r>
            <a:r>
              <a:rPr lang="en-US" dirty="0" smtClean="0"/>
              <a:t>camera configuration </a:t>
            </a:r>
            <a:r>
              <a:rPr lang="en-US" dirty="0"/>
              <a:t>settings. </a:t>
            </a:r>
            <a:r>
              <a:rPr lang="en-US" dirty="0" smtClean="0"/>
              <a:t>If the camera configuration menu requires a username and password, then that information will need to be entered in this field.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j. Click </a:t>
            </a:r>
            <a:r>
              <a:rPr lang="en-US" b="1" dirty="0"/>
              <a:t>Audio</a:t>
            </a:r>
            <a:r>
              <a:rPr lang="en-US" dirty="0"/>
              <a:t>, if supported.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k. Select </a:t>
            </a:r>
            <a:r>
              <a:rPr lang="en-US" dirty="0"/>
              <a:t>the </a:t>
            </a:r>
            <a:r>
              <a:rPr lang="en-US" b="1" dirty="0"/>
              <a:t>Resolution</a:t>
            </a:r>
            <a:r>
              <a:rPr lang="en-US" dirty="0"/>
              <a:t> for the camera from </a:t>
            </a:r>
            <a:r>
              <a:rPr lang="en-US" dirty="0" smtClean="0"/>
              <a:t>the drop-down </a:t>
            </a:r>
            <a:r>
              <a:rPr lang="en-US" dirty="0"/>
              <a:t>list box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l. </a:t>
            </a:r>
            <a:r>
              <a:rPr lang="en-US" dirty="0" smtClean="0"/>
              <a:t>Finally, select </a:t>
            </a:r>
            <a:r>
              <a:rPr lang="en-US" dirty="0"/>
              <a:t>the </a:t>
            </a:r>
            <a:r>
              <a:rPr lang="en-US" b="1" dirty="0"/>
              <a:t>Video Stream </a:t>
            </a:r>
            <a:r>
              <a:rPr lang="en-US" dirty="0"/>
              <a:t>tab to set up the </a:t>
            </a:r>
            <a:r>
              <a:rPr lang="en-US" b="1" dirty="0" smtClean="0"/>
              <a:t>Frame Rate </a:t>
            </a:r>
            <a:r>
              <a:rPr lang="en-US" dirty="0"/>
              <a:t>and </a:t>
            </a:r>
            <a:r>
              <a:rPr lang="en-US" b="1" dirty="0"/>
              <a:t>Quality </a:t>
            </a:r>
            <a:r>
              <a:rPr lang="en-US" dirty="0"/>
              <a:t>(Bitrate) for each </a:t>
            </a:r>
            <a:r>
              <a:rPr lang="en-US" dirty="0" smtClean="0"/>
              <a:t>individual camera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NOTE: The setup for each IP camera is a little bit different, as it is dependent on the camera manufacturer. </a:t>
            </a:r>
            <a:r>
              <a:rPr lang="en-US" b="1" u="sng" dirty="0" smtClean="0">
                <a:solidFill>
                  <a:srgbClr val="FF0000"/>
                </a:solidFill>
              </a:rPr>
              <a:t>The “application notes” to assist with the camera setup can be downloaded directly from </a:t>
            </a:r>
            <a:r>
              <a:rPr lang="en-US" b="1" u="sng" dirty="0" err="1" smtClean="0">
                <a:solidFill>
                  <a:srgbClr val="FF0000"/>
                </a:solidFill>
              </a:rPr>
              <a:t>Instek</a:t>
            </a:r>
            <a:r>
              <a:rPr lang="en-US" b="1" u="sng" dirty="0" smtClean="0">
                <a:solidFill>
                  <a:srgbClr val="FF0000"/>
                </a:solidFill>
              </a:rPr>
              <a:t> Digital’s website: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http://www.instekdigital.com/id/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camera_list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b="1" u="sng" dirty="0" smtClean="0">
                <a:solidFill>
                  <a:srgbClr val="FF0000"/>
                </a:solidFill>
              </a:rPr>
              <a:t>Select the manufacturer and then navigate to the bottom of the page and download the appropriate application notes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411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6987996" y="3923450"/>
            <a:ext cx="0" cy="1305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21282" y="5229200"/>
            <a:ext cx="18820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1412" y="2614011"/>
            <a:ext cx="0" cy="14112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87996" y="2486278"/>
            <a:ext cx="0" cy="20948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-34865" y="12623"/>
            <a:ext cx="9154131" cy="692696"/>
          </a:xfrm>
        </p:spPr>
        <p:txBody>
          <a:bodyPr>
            <a:normAutofit/>
          </a:bodyPr>
          <a:lstStyle/>
          <a:p>
            <a:pPr marL="0" indent="0"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3628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NETWORK CONNECTION OVERVIEW</a:t>
            </a:r>
            <a:endParaRPr lang="en-US" dirty="0"/>
          </a:p>
        </p:txBody>
      </p:sp>
      <p:pic>
        <p:nvPicPr>
          <p:cNvPr id="1026" name="Picture 2" descr="\\192.168.8.2\departments\MKT\Images\Photos\Product Photos\IP Cam\IP-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40" y="1720396"/>
            <a:ext cx="1531764" cy="15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8.2\departments\MKT\Images\Photos\Product Photos\IP Cam\IP-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04" y="1670216"/>
            <a:ext cx="1581944" cy="15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8.2\departments\MKT\Images\Photos\Product Photos\1U\1U_si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28501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516" y="2204864"/>
            <a:ext cx="176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Cameras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00064" y="2195572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 Cameras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429000"/>
            <a:ext cx="89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hDVR</a:t>
            </a:r>
            <a:endParaRPr lang="en-US" dirty="0"/>
          </a:p>
        </p:txBody>
      </p:sp>
      <p:pic>
        <p:nvPicPr>
          <p:cNvPr id="21" name="Picture 2" descr="\\192.168.8.2\departments\MKT\Images\Photos\Product Photos\IP Cam\IP-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63" y="2614011"/>
            <a:ext cx="765882" cy="7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\\192.168.8.2\departments\MKT\Images\Photos\Product Photos\IP Cam\IP-BUL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4011"/>
            <a:ext cx="765882" cy="7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192.168.8.2\departments\MKT\Images\Photos\Product Photos\IP Cam\IP-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24" y="2492896"/>
            <a:ext cx="1006996" cy="10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192.168.8.2\departments\MKT\Images\Photos\Product Photos\IP Cam\IP-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24" y="2513846"/>
            <a:ext cx="1006996" cy="10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3920" y="3671351"/>
            <a:ext cx="1368152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Ethernet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Switch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\\192.168.8.2\departments\MKT\Images\Photos\Product Photos\CC\CC5404\4screen-picture_v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52" y="4509120"/>
            <a:ext cx="3744416" cy="14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727281" y="5799763"/>
            <a:ext cx="432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Center / Command Center Lite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5013176"/>
            <a:ext cx="1584176" cy="120440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47856" y="46531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COLDSTORE</a:t>
            </a:r>
            <a:endParaRPr lang="en-US" dirty="0"/>
          </a:p>
        </p:txBody>
      </p:sp>
      <p:cxnSp>
        <p:nvCxnSpPr>
          <p:cNvPr id="32" name="Straight Connector 31"/>
          <p:cNvCxnSpPr>
            <a:stCxn id="1028" idx="3"/>
          </p:cNvCxnSpPr>
          <p:nvPr/>
        </p:nvCxnSpPr>
        <p:spPr>
          <a:xfrm flipV="1">
            <a:off x="3040588" y="4077072"/>
            <a:ext cx="3259604" cy="36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6336" y="4365104"/>
            <a:ext cx="0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4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93" y="1856151"/>
            <a:ext cx="8303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smtClean="0"/>
              <a:t>Download the latest copy of Command Center Lite from the FTP site.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7593" y="1340768"/>
            <a:ext cx="347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INSTALL </a:t>
            </a:r>
            <a:r>
              <a:rPr lang="en-US" b="1" dirty="0"/>
              <a:t>COMMAND CENTER LITE</a:t>
            </a:r>
            <a:endParaRPr 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  <p:sp>
        <p:nvSpPr>
          <p:cNvPr id="2" name="Rectangle 1"/>
          <p:cNvSpPr/>
          <p:nvPr/>
        </p:nvSpPr>
        <p:spPr>
          <a:xfrm>
            <a:off x="395536" y="2276872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 The login credentials are as follows:</a:t>
            </a:r>
          </a:p>
          <a:p>
            <a:r>
              <a:rPr lang="en-US" dirty="0"/>
              <a:t> </a:t>
            </a:r>
            <a:r>
              <a:rPr lang="en-US" dirty="0" smtClean="0"/>
              <a:t>    - Host Name: </a:t>
            </a:r>
            <a:r>
              <a:rPr lang="en-US" dirty="0" smtClean="0">
                <a:hlinkClick r:id="rId4" action="ppaction://hlinkfile"/>
              </a:rPr>
              <a:t>ftp.instekdigital.com</a:t>
            </a:r>
            <a:endParaRPr lang="en-US" dirty="0" smtClean="0"/>
          </a:p>
          <a:p>
            <a:r>
              <a:rPr lang="en-US" dirty="0" smtClean="0"/>
              <a:t>     - Username: </a:t>
            </a:r>
            <a:r>
              <a:rPr lang="en-US" dirty="0" smtClean="0">
                <a:hlinkClick r:id="rId5"/>
              </a:rPr>
              <a:t>veracityusa@instekdigital.com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Password: </a:t>
            </a:r>
            <a:r>
              <a:rPr lang="en-US" dirty="0" err="1" smtClean="0"/>
              <a:t>veracityid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Folder: /Software</a:t>
            </a:r>
          </a:p>
          <a:p>
            <a:r>
              <a:rPr lang="en-US" dirty="0"/>
              <a:t> </a:t>
            </a:r>
            <a:r>
              <a:rPr lang="en-US" dirty="0" smtClean="0"/>
              <a:t>    - Filename: </a:t>
            </a:r>
            <a:r>
              <a:rPr lang="en-US" dirty="0" err="1" smtClean="0"/>
              <a:t>CCLite</a:t>
            </a:r>
            <a:r>
              <a:rPr lang="en-US" dirty="0" smtClean="0"/>
              <a:t> 5.x.x.x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42210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Double click on the executable file and follow the on-screen prompts to   </a:t>
            </a:r>
          </a:p>
          <a:p>
            <a:r>
              <a:rPr lang="en-US" dirty="0"/>
              <a:t> </a:t>
            </a:r>
            <a:r>
              <a:rPr lang="en-US" dirty="0" smtClean="0"/>
              <a:t>   complete the installation.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93" y="1856151"/>
            <a:ext cx="830351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</a:t>
            </a:r>
            <a:r>
              <a:rPr lang="en-US" dirty="0" smtClean="0"/>
              <a:t>Run </a:t>
            </a:r>
            <a:r>
              <a:rPr lang="en-US" dirty="0"/>
              <a:t>the Command Center Lite software. </a:t>
            </a:r>
            <a:r>
              <a:rPr lang="en-US" dirty="0" smtClean="0"/>
              <a:t>During the </a:t>
            </a:r>
            <a:r>
              <a:rPr lang="en-US" dirty="0"/>
              <a:t>first </a:t>
            </a:r>
            <a:r>
              <a:rPr lang="en-US" dirty="0" smtClean="0"/>
              <a:t>application run, </a:t>
            </a:r>
            <a:r>
              <a:rPr lang="en-US" dirty="0"/>
              <a:t>you will be asked to subscribe (</a:t>
            </a:r>
            <a:r>
              <a:rPr lang="en-US" dirty="0" smtClean="0"/>
              <a:t>or add</a:t>
            </a:r>
            <a:r>
              <a:rPr lang="en-US" dirty="0"/>
              <a:t>) the </a:t>
            </a:r>
            <a:r>
              <a:rPr lang="en-US" dirty="0" smtClean="0"/>
              <a:t>recorder to </a:t>
            </a:r>
            <a:r>
              <a:rPr lang="en-US" dirty="0"/>
              <a:t>the video recorder </a:t>
            </a:r>
            <a:r>
              <a:rPr lang="en-US" dirty="0" smtClean="0"/>
              <a:t>subscription </a:t>
            </a:r>
            <a:r>
              <a:rPr lang="en-US" dirty="0" smtClean="0"/>
              <a:t>list, so you can view the cameras.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/>
              <a:t>Type in the IP address, Command Port,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Live Port and </a:t>
            </a:r>
            <a:r>
              <a:rPr lang="en-US" dirty="0"/>
              <a:t>Playback Port of the </a:t>
            </a:r>
            <a:r>
              <a:rPr lang="en-US" dirty="0" smtClean="0"/>
              <a:t>recorder.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IP Address: 173.220.182.246</a:t>
            </a:r>
          </a:p>
          <a:p>
            <a:r>
              <a:rPr lang="en-US" dirty="0" smtClean="0"/>
              <a:t>Command </a:t>
            </a:r>
            <a:r>
              <a:rPr lang="en-US" dirty="0"/>
              <a:t>Port: 80</a:t>
            </a:r>
          </a:p>
          <a:p>
            <a:r>
              <a:rPr lang="en-US" dirty="0"/>
              <a:t>Live Port: 3514</a:t>
            </a:r>
          </a:p>
          <a:p>
            <a:r>
              <a:rPr lang="en-US" dirty="0"/>
              <a:t>Playback Port: </a:t>
            </a:r>
            <a:r>
              <a:rPr lang="en-US" dirty="0" smtClean="0"/>
              <a:t>60006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/>
              <a:t>: Do not change these port numbers </a:t>
            </a:r>
            <a:r>
              <a:rPr lang="en-US" dirty="0" smtClean="0"/>
              <a:t>if connecting </a:t>
            </a:r>
            <a:r>
              <a:rPr lang="en-US" dirty="0"/>
              <a:t>the </a:t>
            </a:r>
            <a:r>
              <a:rPr lang="en-US" dirty="0" smtClean="0"/>
              <a:t>recorder in </a:t>
            </a:r>
            <a:r>
              <a:rPr lang="en-US" dirty="0"/>
              <a:t>a LAN environment. </a:t>
            </a:r>
            <a:r>
              <a:rPr lang="en-US" dirty="0" smtClean="0"/>
              <a:t>Click </a:t>
            </a:r>
            <a:r>
              <a:rPr lang="en-US" b="1" dirty="0" smtClean="0"/>
              <a:t>Add </a:t>
            </a:r>
            <a:r>
              <a:rPr lang="en-US" dirty="0"/>
              <a:t>to continue. You can add additional </a:t>
            </a:r>
            <a:r>
              <a:rPr lang="en-US" dirty="0" smtClean="0"/>
              <a:t>recorders in a </a:t>
            </a:r>
            <a:r>
              <a:rPr lang="en-US" dirty="0"/>
              <a:t>similar fashion. When all the </a:t>
            </a:r>
            <a:r>
              <a:rPr lang="en-US" dirty="0" smtClean="0"/>
              <a:t>recorders have been added</a:t>
            </a:r>
            <a:r>
              <a:rPr lang="en-US" dirty="0"/>
              <a:t>, click </a:t>
            </a:r>
            <a:r>
              <a:rPr lang="en-US" b="1" dirty="0"/>
              <a:t>Next </a:t>
            </a:r>
            <a:r>
              <a:rPr lang="en-US" dirty="0"/>
              <a:t>to continue.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7593" y="1340768"/>
            <a:ext cx="400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SUBSCRIBE </a:t>
            </a:r>
            <a:r>
              <a:rPr lang="en-US" b="1" dirty="0" smtClean="0"/>
              <a:t>THE </a:t>
            </a:r>
            <a:r>
              <a:rPr lang="en-US" b="1" dirty="0" smtClean="0"/>
              <a:t>RECORDER (</a:t>
            </a:r>
            <a:r>
              <a:rPr lang="en-US" b="1" dirty="0" err="1" smtClean="0"/>
              <a:t>hDVR</a:t>
            </a:r>
            <a:r>
              <a:rPr lang="en-US" b="1" dirty="0" smtClean="0"/>
              <a:t>/NVR)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28" y="2492896"/>
            <a:ext cx="3113374" cy="254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0241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93" y="1856151"/>
            <a:ext cx="830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c. </a:t>
            </a:r>
            <a:r>
              <a:rPr lang="en-US" dirty="0"/>
              <a:t>Finish the configuration wizard and log into </a:t>
            </a:r>
            <a:r>
              <a:rPr lang="en-US" dirty="0" smtClean="0"/>
              <a:t>Command Center Lite. </a:t>
            </a:r>
            <a:r>
              <a:rPr lang="en-US" dirty="0"/>
              <a:t>The default username </a:t>
            </a:r>
            <a:r>
              <a:rPr lang="en-US" dirty="0" smtClean="0"/>
              <a:t>and password will be provided to you by your sales representative.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7593" y="1340768"/>
            <a:ext cx="633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5: </a:t>
            </a:r>
            <a:r>
              <a:rPr lang="en-US" b="1" dirty="0" smtClean="0"/>
              <a:t>LOG INTO COMMAND CENTER/ COMMAND CENTER LITE</a:t>
            </a:r>
            <a:endParaRPr 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068960"/>
            <a:ext cx="3124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7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93" y="1856151"/>
            <a:ext cx="52585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Click </a:t>
            </a:r>
            <a:r>
              <a:rPr lang="en-US" dirty="0"/>
              <a:t>on the MatriVideo Command Center </a:t>
            </a:r>
            <a:r>
              <a:rPr lang="en-US" dirty="0" smtClean="0"/>
              <a:t>Lite Setup </a:t>
            </a:r>
            <a:r>
              <a:rPr lang="en-US" dirty="0" smtClean="0"/>
              <a:t>Icon</a:t>
            </a:r>
            <a:r>
              <a:rPr lang="en-US" dirty="0" smtClean="0"/>
              <a:t> </a:t>
            </a:r>
            <a:r>
              <a:rPr lang="en-US" dirty="0"/>
              <a:t>on the bottom </a:t>
            </a:r>
            <a:r>
              <a:rPr lang="en-US" dirty="0" smtClean="0"/>
              <a:t>left corner </a:t>
            </a:r>
            <a:r>
              <a:rPr lang="en-US" dirty="0"/>
              <a:t>of the screen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. Type </a:t>
            </a:r>
            <a:r>
              <a:rPr lang="en-US" dirty="0"/>
              <a:t>in the IP address of the </a:t>
            </a:r>
            <a:r>
              <a:rPr lang="en-US" dirty="0" smtClean="0"/>
              <a:t>recorder: 173.220.182.246. </a:t>
            </a:r>
            <a:r>
              <a:rPr lang="en-US" dirty="0"/>
              <a:t>This will keep the time in </a:t>
            </a:r>
            <a:r>
              <a:rPr lang="en-US" dirty="0" smtClean="0"/>
              <a:t>sync between the </a:t>
            </a:r>
            <a:r>
              <a:rPr lang="en-US" dirty="0" smtClean="0"/>
              <a:t>recorder(NVR) </a:t>
            </a:r>
            <a:r>
              <a:rPr lang="en-US" dirty="0" smtClean="0"/>
              <a:t>and </a:t>
            </a:r>
            <a:r>
              <a:rPr lang="en-US" dirty="0"/>
              <a:t>your PC running </a:t>
            </a:r>
            <a:r>
              <a:rPr lang="en-US" dirty="0" smtClean="0"/>
              <a:t>the Command Center application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3528" y="1052736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TIME </a:t>
            </a:r>
            <a:r>
              <a:rPr lang="en-US" b="1" dirty="0"/>
              <a:t>SYNC WITH THE </a:t>
            </a:r>
            <a:r>
              <a:rPr lang="en-US" b="1" dirty="0" smtClean="0"/>
              <a:t>RECORDER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3" y="2883671"/>
            <a:ext cx="3806345" cy="8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67719" y="2808241"/>
            <a:ext cx="864096" cy="100811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FF0000"/>
                </a:solidFill>
              </a:ln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3276362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5674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2702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VIEW </a:t>
            </a:r>
            <a:r>
              <a:rPr lang="en-US" b="1" dirty="0" smtClean="0"/>
              <a:t>THE </a:t>
            </a:r>
            <a:r>
              <a:rPr lang="en-US" b="1" dirty="0" smtClean="0"/>
              <a:t>CAMERAS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8213" y="1844824"/>
            <a:ext cx="853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Click </a:t>
            </a:r>
            <a:r>
              <a:rPr lang="en-US" dirty="0"/>
              <a:t>on the “</a:t>
            </a:r>
            <a:r>
              <a:rPr lang="en-US" b="1" dirty="0"/>
              <a:t>+</a:t>
            </a:r>
            <a:r>
              <a:rPr lang="en-US" dirty="0"/>
              <a:t>” icon next to the IP address of </a:t>
            </a:r>
            <a:r>
              <a:rPr lang="en-US" dirty="0" smtClean="0"/>
              <a:t>the recorder to </a:t>
            </a:r>
            <a:r>
              <a:rPr lang="en-US" dirty="0"/>
              <a:t>expand your camera tree.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12" y="2420888"/>
            <a:ext cx="5292992" cy="330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1720" y="2564904"/>
            <a:ext cx="220317" cy="21602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411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7593" y="184482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Drag and drop the video source from the </a:t>
            </a:r>
            <a:r>
              <a:rPr lang="en-US" dirty="0" smtClean="0"/>
              <a:t>camera tree </a:t>
            </a:r>
            <a:r>
              <a:rPr lang="en-US" dirty="0"/>
              <a:t>to the </a:t>
            </a:r>
            <a:r>
              <a:rPr lang="en-US" dirty="0" smtClean="0"/>
              <a:t>“blank” </a:t>
            </a:r>
            <a:r>
              <a:rPr lang="en-US" dirty="0"/>
              <a:t>patterns (1x1, 2x2, 3x3 or 4x4) </a:t>
            </a:r>
            <a:r>
              <a:rPr lang="en-US" dirty="0" smtClean="0"/>
              <a:t>window to </a:t>
            </a:r>
            <a:r>
              <a:rPr lang="en-US" dirty="0" smtClean="0"/>
              <a:t>view </a:t>
            </a:r>
            <a:r>
              <a:rPr lang="en-US" dirty="0" smtClean="0"/>
              <a:t>the cameras.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1052736"/>
            <a:ext cx="346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VIEW </a:t>
            </a:r>
            <a:r>
              <a:rPr lang="en-US" b="1" dirty="0" smtClean="0"/>
              <a:t>THE </a:t>
            </a:r>
            <a:r>
              <a:rPr lang="en-US" b="1" dirty="0" smtClean="0"/>
              <a:t>CAMERAS (continued…)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6358"/>
            <a:ext cx="450538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-30165" y="44624"/>
            <a:ext cx="915413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600" dirty="0" smtClean="0"/>
              <a:t> </a:t>
            </a:r>
            <a:r>
              <a:rPr lang="en-US" altLang="zh-TW" sz="2800" dirty="0"/>
              <a:t>Base Installation Training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399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638" b="12774"/>
          <a:stretch/>
        </p:blipFill>
        <p:spPr bwMode="auto">
          <a:xfrm>
            <a:off x="3293178" y="5532844"/>
            <a:ext cx="5878275" cy="135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651605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</a:t>
            </a:r>
            <a:r>
              <a:rPr lang="en-US" dirty="0" smtClean="0"/>
              <a:t>2010 </a:t>
            </a:r>
            <a:r>
              <a:rPr lang="en-US" dirty="0"/>
              <a:t>Instek Digital Co., Ltd. All rights </a:t>
            </a:r>
            <a:r>
              <a:rPr lang="en-US" dirty="0" smtClean="0"/>
              <a:t>reserved.		CONFIDENTIAL</a:t>
            </a:r>
            <a:endParaRPr 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Setting Up the Cameras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(OPTIONAL)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" y="116632"/>
            <a:ext cx="34563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186" y="44624"/>
            <a:ext cx="167280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849</Words>
  <Application>Microsoft Macintosh PowerPoint</Application>
  <PresentationFormat>On-screen Show (4:3)</PresentationFormat>
  <Paragraphs>110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佈景主題</vt:lpstr>
      <vt:lpstr>PowerPoint Presentation</vt:lpstr>
      <vt:lpstr> Base Installation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Training</dc:title>
  <dc:creator>Jack</dc:creator>
  <cp:lastModifiedBy>Rahul</cp:lastModifiedBy>
  <cp:revision>112</cp:revision>
  <dcterms:created xsi:type="dcterms:W3CDTF">2010-01-17T09:13:18Z</dcterms:created>
  <dcterms:modified xsi:type="dcterms:W3CDTF">2011-03-07T18:34:16Z</dcterms:modified>
</cp:coreProperties>
</file>